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Gelasio"/>
      <p:regular r:id="rId17"/>
    </p:embeddedFont>
    <p:embeddedFont>
      <p:font typeface="Gelasio"/>
      <p:regular r:id="rId18"/>
    </p:embeddedFont>
    <p:embeddedFont>
      <p:font typeface="Gelasio"/>
      <p:regular r:id="rId19"/>
    </p:embeddedFont>
    <p:embeddedFont>
      <p:font typeface="Gelasio"/>
      <p:regular r:id="rId20"/>
    </p:embeddedFont>
    <p:embeddedFont>
      <p:font typeface="Lato"/>
      <p:regular r:id="rId21"/>
    </p:embeddedFont>
    <p:embeddedFont>
      <p:font typeface="Lato"/>
      <p:regular r:id="rId22"/>
    </p:embeddedFont>
    <p:embeddedFont>
      <p:font typeface="Lato"/>
      <p:regular r:id="rId23"/>
    </p:embeddedFont>
    <p:embeddedFont>
      <p:font typeface="La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3-2.png>
</file>

<file path=ppt/media/image-3-3.png>
</file>

<file path=ppt/media/image-4-1.png>
</file>

<file path=ppt/media/image-4-2.png>
</file>

<file path=ppt/media/image-5-1.png>
</file>

<file path=ppt/media/image-5-2.png>
</file>

<file path=ppt/media/image-5-3.png>
</file>

<file path=ppt/media/image-5-4.png>
</file>

<file path=ppt/media/image-5-5.png>
</file>

<file path=ppt/media/image-7-1.png>
</file>

<file path=ppt/media/image-7-2.png>
</file>

<file path=ppt/media/image-7-3.png>
</file>

<file path=ppt/media/image-7-4.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48301"/>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312F2B"/>
                </a:solidFill>
                <a:latin typeface="Gelasio" pitchFamily="34" charset="0"/>
                <a:ea typeface="Gelasio" pitchFamily="34" charset="-122"/>
                <a:cs typeface="Gelasio" pitchFamily="34" charset="-120"/>
              </a:rPr>
              <a:t>VER-Net: Hybrid Transfer Learning for Lung Cancer Detection</a:t>
            </a:r>
            <a:endParaRPr lang="en-US" sz="4450" dirty="0"/>
          </a:p>
        </p:txBody>
      </p:sp>
      <p:sp>
        <p:nvSpPr>
          <p:cNvPr id="4" name="Text 1"/>
          <p:cNvSpPr/>
          <p:nvPr/>
        </p:nvSpPr>
        <p:spPr>
          <a:xfrm>
            <a:off x="6280190" y="4114800"/>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Lato" pitchFamily="34" charset="0"/>
                <a:ea typeface="Lato" pitchFamily="34" charset="-122"/>
                <a:cs typeface="Lato" pitchFamily="34" charset="-120"/>
              </a:rPr>
              <a:t>Lung cancer is a leading cause of death worldwide. Early detection is crucial for effective treatment. This presentation explores VER-Net, a novel transfer learning model for lung cancer detection using CT scan images. VER-Net combines multiple transfer learning models to improve accuracy and efficiency in identifying lung cancer.</a:t>
            </a:r>
            <a:endParaRPr lang="en-US" sz="1750" dirty="0"/>
          </a:p>
        </p:txBody>
      </p:sp>
      <p:sp>
        <p:nvSpPr>
          <p:cNvPr id="5" name="Shape 2"/>
          <p:cNvSpPr/>
          <p:nvPr/>
        </p:nvSpPr>
        <p:spPr>
          <a:xfrm>
            <a:off x="6280190" y="6201370"/>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6208990"/>
            <a:ext cx="347663" cy="347663"/>
          </a:xfrm>
          <a:prstGeom prst="rect">
            <a:avLst/>
          </a:prstGeom>
        </p:spPr>
      </p:pic>
      <p:sp>
        <p:nvSpPr>
          <p:cNvPr id="7" name="Text 3"/>
          <p:cNvSpPr/>
          <p:nvPr/>
        </p:nvSpPr>
        <p:spPr>
          <a:xfrm>
            <a:off x="6756440" y="6184463"/>
            <a:ext cx="2101096" cy="396835"/>
          </a:xfrm>
          <a:prstGeom prst="rect">
            <a:avLst/>
          </a:prstGeom>
          <a:noFill/>
          <a:ln/>
        </p:spPr>
        <p:txBody>
          <a:bodyPr wrap="none" lIns="0" tIns="0" rIns="0" bIns="0" rtlCol="0" anchor="t"/>
          <a:lstStyle/>
          <a:p>
            <a:pPr algn="l" indent="0" marL="0">
              <a:lnSpc>
                <a:spcPts val="3100"/>
              </a:lnSpc>
              <a:buNone/>
            </a:pPr>
            <a:r>
              <a:rPr lang="en-US" sz="2200" b="1" dirty="0">
                <a:solidFill>
                  <a:srgbClr val="272525"/>
                </a:solidFill>
                <a:latin typeface="Lato Bold" pitchFamily="34" charset="0"/>
                <a:ea typeface="Lato Bold" pitchFamily="34" charset="-122"/>
                <a:cs typeface="Lato Bold" pitchFamily="34" charset="-120"/>
              </a:rPr>
              <a:t>by Tanisha Wake</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48489"/>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312F2B"/>
                </a:solidFill>
                <a:latin typeface="Gelasio" pitchFamily="34" charset="0"/>
                <a:ea typeface="Gelasio" pitchFamily="34" charset="-122"/>
                <a:cs typeface="Gelasio" pitchFamily="34" charset="-120"/>
              </a:rPr>
              <a:t>Conclusions and Future Scope</a:t>
            </a:r>
            <a:endParaRPr lang="en-US" sz="4450" dirty="0"/>
          </a:p>
        </p:txBody>
      </p:sp>
      <p:sp>
        <p:nvSpPr>
          <p:cNvPr id="4" name="Shape 1"/>
          <p:cNvSpPr/>
          <p:nvPr/>
        </p:nvSpPr>
        <p:spPr>
          <a:xfrm>
            <a:off x="793790" y="3006209"/>
            <a:ext cx="170021" cy="1579126"/>
          </a:xfrm>
          <a:prstGeom prst="roundRect">
            <a:avLst>
              <a:gd name="adj" fmla="val 56033"/>
            </a:avLst>
          </a:prstGeom>
          <a:solidFill>
            <a:srgbClr val="E8E8E3"/>
          </a:solidFill>
          <a:ln w="7620">
            <a:solidFill>
              <a:srgbClr val="CECEC9"/>
            </a:solidFill>
            <a:prstDash val="solid"/>
          </a:ln>
        </p:spPr>
      </p:sp>
      <p:sp>
        <p:nvSpPr>
          <p:cNvPr id="5" name="Text 2"/>
          <p:cNvSpPr/>
          <p:nvPr/>
        </p:nvSpPr>
        <p:spPr>
          <a:xfrm>
            <a:off x="1303973" y="300620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72525"/>
                </a:solidFill>
                <a:latin typeface="Gelasio" pitchFamily="34" charset="0"/>
                <a:ea typeface="Gelasio" pitchFamily="34" charset="-122"/>
                <a:cs typeface="Gelasio" pitchFamily="34" charset="-120"/>
              </a:rPr>
              <a:t>Conclusion</a:t>
            </a:r>
            <a:endParaRPr lang="en-US" sz="2200" dirty="0"/>
          </a:p>
        </p:txBody>
      </p:sp>
      <p:sp>
        <p:nvSpPr>
          <p:cNvPr id="6" name="Text 3"/>
          <p:cNvSpPr/>
          <p:nvPr/>
        </p:nvSpPr>
        <p:spPr>
          <a:xfrm>
            <a:off x="1303973" y="3496627"/>
            <a:ext cx="7046238"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Lato" pitchFamily="34" charset="0"/>
                <a:ea typeface="Lato" pitchFamily="34" charset="-122"/>
                <a:cs typeface="Lato" pitchFamily="34" charset="-120"/>
              </a:rPr>
              <a:t>VER-Net, an ensembled model, effectively detects lung cancer using CT scan images. It outperforms other transfer learning models and exhibits better accuracy than similar empirical studies.</a:t>
            </a:r>
            <a:endParaRPr lang="en-US" sz="1750" dirty="0"/>
          </a:p>
        </p:txBody>
      </p:sp>
      <p:sp>
        <p:nvSpPr>
          <p:cNvPr id="7" name="Shape 4"/>
          <p:cNvSpPr/>
          <p:nvPr/>
        </p:nvSpPr>
        <p:spPr>
          <a:xfrm>
            <a:off x="1133951" y="4812149"/>
            <a:ext cx="170021" cy="1942028"/>
          </a:xfrm>
          <a:prstGeom prst="roundRect">
            <a:avLst>
              <a:gd name="adj" fmla="val 56033"/>
            </a:avLst>
          </a:prstGeom>
          <a:solidFill>
            <a:srgbClr val="E8E8E3"/>
          </a:solidFill>
          <a:ln w="7620">
            <a:solidFill>
              <a:srgbClr val="CECEC9"/>
            </a:solidFill>
            <a:prstDash val="solid"/>
          </a:ln>
        </p:spPr>
      </p:sp>
      <p:sp>
        <p:nvSpPr>
          <p:cNvPr id="8" name="Text 5"/>
          <p:cNvSpPr/>
          <p:nvPr/>
        </p:nvSpPr>
        <p:spPr>
          <a:xfrm>
            <a:off x="1644134" y="481214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72525"/>
                </a:solidFill>
                <a:latin typeface="Gelasio" pitchFamily="34" charset="0"/>
                <a:ea typeface="Gelasio" pitchFamily="34" charset="-122"/>
                <a:cs typeface="Gelasio" pitchFamily="34" charset="-120"/>
              </a:rPr>
              <a:t>Future Work</a:t>
            </a:r>
            <a:endParaRPr lang="en-US" sz="2200" dirty="0"/>
          </a:p>
        </p:txBody>
      </p:sp>
      <p:sp>
        <p:nvSpPr>
          <p:cNvPr id="9" name="Text 6"/>
          <p:cNvSpPr/>
          <p:nvPr/>
        </p:nvSpPr>
        <p:spPr>
          <a:xfrm>
            <a:off x="1644134" y="5302568"/>
            <a:ext cx="6706076"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Lato" pitchFamily="34" charset="0"/>
                <a:ea typeface="Lato" pitchFamily="34" charset="-122"/>
                <a:cs typeface="Lato" pitchFamily="34" charset="-120"/>
              </a:rPr>
              <a:t>Future work includes experimenting with different model combinations, applying VER-Net to chest X-ray images, assessing lung cancer severity, and extending the model to other diseases with CT scan images.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864037" y="678894"/>
            <a:ext cx="10579894" cy="771525"/>
          </a:xfrm>
          <a:prstGeom prst="rect">
            <a:avLst/>
          </a:prstGeom>
          <a:noFill/>
          <a:ln/>
        </p:spPr>
        <p:txBody>
          <a:bodyPr wrap="none" lIns="0" tIns="0" rIns="0" bIns="0" rtlCol="0" anchor="t"/>
          <a:lstStyle/>
          <a:p>
            <a:pPr algn="l" indent="0" marL="0">
              <a:lnSpc>
                <a:spcPts val="6050"/>
              </a:lnSpc>
              <a:buNone/>
            </a:pPr>
            <a:r>
              <a:rPr lang="en-US" sz="4850" dirty="0">
                <a:solidFill>
                  <a:srgbClr val="312F2B"/>
                </a:solidFill>
                <a:latin typeface="Gelasio" pitchFamily="34" charset="0"/>
                <a:ea typeface="Gelasio" pitchFamily="34" charset="-122"/>
                <a:cs typeface="Gelasio" pitchFamily="34" charset="-120"/>
              </a:rPr>
              <a:t>Introduction to Lung Cancer Detection</a:t>
            </a:r>
            <a:endParaRPr lang="en-US" sz="4850" dirty="0"/>
          </a:p>
        </p:txBody>
      </p:sp>
      <p:sp>
        <p:nvSpPr>
          <p:cNvPr id="5" name="Text 2"/>
          <p:cNvSpPr/>
          <p:nvPr/>
        </p:nvSpPr>
        <p:spPr>
          <a:xfrm>
            <a:off x="864037" y="2067520"/>
            <a:ext cx="3086100" cy="385763"/>
          </a:xfrm>
          <a:prstGeom prst="rect">
            <a:avLst/>
          </a:prstGeom>
          <a:noFill/>
          <a:ln/>
        </p:spPr>
        <p:txBody>
          <a:bodyPr wrap="none" lIns="0" tIns="0" rIns="0" bIns="0" rtlCol="0" anchor="t"/>
          <a:lstStyle/>
          <a:p>
            <a:pPr algn="l" indent="0" marL="0">
              <a:lnSpc>
                <a:spcPts val="3000"/>
              </a:lnSpc>
              <a:buNone/>
            </a:pPr>
            <a:r>
              <a:rPr lang="en-US" sz="2400" dirty="0">
                <a:solidFill>
                  <a:srgbClr val="312F2B"/>
                </a:solidFill>
                <a:latin typeface="Gelasio" pitchFamily="34" charset="0"/>
                <a:ea typeface="Gelasio" pitchFamily="34" charset="-122"/>
                <a:cs typeface="Gelasio" pitchFamily="34" charset="-120"/>
              </a:rPr>
              <a:t>Global Impact</a:t>
            </a:r>
            <a:endParaRPr lang="en-US" sz="2400" dirty="0"/>
          </a:p>
        </p:txBody>
      </p:sp>
      <p:sp>
        <p:nvSpPr>
          <p:cNvPr id="6" name="Text 3"/>
          <p:cNvSpPr/>
          <p:nvPr/>
        </p:nvSpPr>
        <p:spPr>
          <a:xfrm>
            <a:off x="864037" y="2700099"/>
            <a:ext cx="6150054" cy="1580198"/>
          </a:xfrm>
          <a:prstGeom prst="rect">
            <a:avLst/>
          </a:prstGeom>
          <a:noFill/>
          <a:ln/>
        </p:spPr>
        <p:txBody>
          <a:bodyPr wrap="square" lIns="0" tIns="0" rIns="0" bIns="0" rtlCol="0" anchor="t"/>
          <a:lstStyle/>
          <a:p>
            <a:pPr algn="l" indent="0" marL="0">
              <a:lnSpc>
                <a:spcPts val="3100"/>
              </a:lnSpc>
              <a:buNone/>
            </a:pPr>
            <a:r>
              <a:rPr lang="en-US" sz="1900" dirty="0">
                <a:solidFill>
                  <a:srgbClr val="272525"/>
                </a:solidFill>
                <a:latin typeface="Lato" pitchFamily="34" charset="0"/>
                <a:ea typeface="Lato" pitchFamily="34" charset="-122"/>
                <a:cs typeface="Lato" pitchFamily="34" charset="-120"/>
              </a:rPr>
              <a:t>Lung cancer is the second most common cancer globally, with over two million new cases per year. It has the highest mortality rate among all cancers, contributing significantly to cancer-related deaths worldwide.</a:t>
            </a:r>
            <a:endParaRPr lang="en-US" sz="1900" dirty="0"/>
          </a:p>
        </p:txBody>
      </p:sp>
      <p:sp>
        <p:nvSpPr>
          <p:cNvPr id="7" name="Text 4"/>
          <p:cNvSpPr/>
          <p:nvPr/>
        </p:nvSpPr>
        <p:spPr>
          <a:xfrm>
            <a:off x="7623929" y="2067520"/>
            <a:ext cx="3086100" cy="385763"/>
          </a:xfrm>
          <a:prstGeom prst="rect">
            <a:avLst/>
          </a:prstGeom>
          <a:noFill/>
          <a:ln/>
        </p:spPr>
        <p:txBody>
          <a:bodyPr wrap="none" lIns="0" tIns="0" rIns="0" bIns="0" rtlCol="0" anchor="t"/>
          <a:lstStyle/>
          <a:p>
            <a:pPr algn="l" indent="0" marL="0">
              <a:lnSpc>
                <a:spcPts val="3000"/>
              </a:lnSpc>
              <a:buNone/>
            </a:pPr>
            <a:r>
              <a:rPr lang="en-US" sz="2400" dirty="0">
                <a:solidFill>
                  <a:srgbClr val="312F2B"/>
                </a:solidFill>
                <a:latin typeface="Gelasio" pitchFamily="34" charset="0"/>
                <a:ea typeface="Gelasio" pitchFamily="34" charset="-122"/>
                <a:cs typeface="Gelasio" pitchFamily="34" charset="-120"/>
              </a:rPr>
              <a:t>Risk Factors</a:t>
            </a:r>
            <a:endParaRPr lang="en-US" sz="2400" dirty="0"/>
          </a:p>
        </p:txBody>
      </p:sp>
      <p:sp>
        <p:nvSpPr>
          <p:cNvPr id="8" name="Text 5"/>
          <p:cNvSpPr/>
          <p:nvPr/>
        </p:nvSpPr>
        <p:spPr>
          <a:xfrm>
            <a:off x="7623929" y="2700099"/>
            <a:ext cx="6150054" cy="1975247"/>
          </a:xfrm>
          <a:prstGeom prst="rect">
            <a:avLst/>
          </a:prstGeom>
          <a:noFill/>
          <a:ln/>
        </p:spPr>
        <p:txBody>
          <a:bodyPr wrap="square" lIns="0" tIns="0" rIns="0" bIns="0" rtlCol="0" anchor="t"/>
          <a:lstStyle/>
          <a:p>
            <a:pPr algn="l" indent="0" marL="0">
              <a:lnSpc>
                <a:spcPts val="3100"/>
              </a:lnSpc>
              <a:buNone/>
            </a:pPr>
            <a:r>
              <a:rPr lang="en-US" sz="1900" dirty="0">
                <a:solidFill>
                  <a:srgbClr val="272525"/>
                </a:solidFill>
                <a:latin typeface="Lato" pitchFamily="34" charset="0"/>
                <a:ea typeface="Lato" pitchFamily="34" charset="-122"/>
                <a:cs typeface="Lato" pitchFamily="34" charset="-120"/>
              </a:rPr>
              <a:t>Tobacco usage, high body mass index, alcohol consumption, inadequate consumption of fruits and vegetables, and a lack of physical activity are major risk factors. Early detection and effective treatment are crucial for improving survival rates.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727847"/>
            <a:ext cx="12442508" cy="708779"/>
          </a:xfrm>
          <a:prstGeom prst="rect">
            <a:avLst/>
          </a:prstGeom>
          <a:noFill/>
          <a:ln/>
        </p:spPr>
        <p:txBody>
          <a:bodyPr wrap="none" lIns="0" tIns="0" rIns="0" bIns="0" rtlCol="0" anchor="t"/>
          <a:lstStyle/>
          <a:p>
            <a:pPr algn="l" indent="0" marL="0">
              <a:lnSpc>
                <a:spcPts val="5550"/>
              </a:lnSpc>
              <a:buNone/>
            </a:pPr>
            <a:r>
              <a:rPr lang="en-US" sz="4450" dirty="0">
                <a:solidFill>
                  <a:srgbClr val="312F2B"/>
                </a:solidFill>
                <a:latin typeface="Gelasio" pitchFamily="34" charset="0"/>
                <a:ea typeface="Gelasio" pitchFamily="34" charset="-122"/>
                <a:cs typeface="Gelasio" pitchFamily="34" charset="-120"/>
              </a:rPr>
              <a:t>The Role of Deep Learning and Transfer Learning</a:t>
            </a:r>
            <a:endParaRPr lang="en-US" sz="4450" dirty="0"/>
          </a:p>
        </p:txBody>
      </p:sp>
      <p:sp>
        <p:nvSpPr>
          <p:cNvPr id="4" name="Shape 1"/>
          <p:cNvSpPr/>
          <p:nvPr/>
        </p:nvSpPr>
        <p:spPr>
          <a:xfrm>
            <a:off x="793790" y="5031938"/>
            <a:ext cx="510302" cy="510302"/>
          </a:xfrm>
          <a:prstGeom prst="roundRect">
            <a:avLst>
              <a:gd name="adj" fmla="val 18669"/>
            </a:avLst>
          </a:prstGeom>
          <a:solidFill>
            <a:srgbClr val="E8E8E3"/>
          </a:solidFill>
          <a:ln w="7620">
            <a:solidFill>
              <a:srgbClr val="CECEC9"/>
            </a:solidFill>
            <a:prstDash val="solid"/>
          </a:ln>
        </p:spPr>
      </p:sp>
      <p:pic>
        <p:nvPicPr>
          <p:cNvPr id="5" name="Image 1" descr="preencoded.png">    </p:cNvPr>
          <p:cNvPicPr>
            <a:picLocks noChangeAspect="1"/>
          </p:cNvPicPr>
          <p:nvPr/>
        </p:nvPicPr>
        <p:blipFill>
          <a:blip r:embed="rId2"/>
          <a:stretch>
            <a:fillRect/>
          </a:stretch>
        </p:blipFill>
        <p:spPr>
          <a:xfrm>
            <a:off x="878860" y="5074444"/>
            <a:ext cx="340162" cy="425291"/>
          </a:xfrm>
          <a:prstGeom prst="rect">
            <a:avLst/>
          </a:prstGeom>
        </p:spPr>
      </p:pic>
      <p:sp>
        <p:nvSpPr>
          <p:cNvPr id="6" name="Text 2"/>
          <p:cNvSpPr/>
          <p:nvPr/>
        </p:nvSpPr>
        <p:spPr>
          <a:xfrm>
            <a:off x="1530906" y="503193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72525"/>
                </a:solidFill>
                <a:latin typeface="Gelasio" pitchFamily="34" charset="0"/>
                <a:ea typeface="Gelasio" pitchFamily="34" charset="-122"/>
                <a:cs typeface="Gelasio" pitchFamily="34" charset="-120"/>
              </a:rPr>
              <a:t>Deep Learning</a:t>
            </a:r>
            <a:endParaRPr lang="en-US" sz="2200" dirty="0"/>
          </a:p>
        </p:txBody>
      </p:sp>
      <p:sp>
        <p:nvSpPr>
          <p:cNvPr id="7" name="Text 3"/>
          <p:cNvSpPr/>
          <p:nvPr/>
        </p:nvSpPr>
        <p:spPr>
          <a:xfrm>
            <a:off x="1530906" y="5522357"/>
            <a:ext cx="5670947"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Lato" pitchFamily="34" charset="0"/>
                <a:ea typeface="Lato" pitchFamily="34" charset="-122"/>
                <a:cs typeface="Lato" pitchFamily="34" charset="-120"/>
              </a:rPr>
              <a:t>Deep learning techniques, especially Convolutional Neural Networks (CNNs), have become increasingly popular in analyzing medical images. CNNs can automatically discover high-dimensional features, improving image identification and feature extraction.</a:t>
            </a:r>
            <a:endParaRPr lang="en-US" sz="1750" dirty="0"/>
          </a:p>
        </p:txBody>
      </p:sp>
      <p:sp>
        <p:nvSpPr>
          <p:cNvPr id="8" name="Shape 4"/>
          <p:cNvSpPr/>
          <p:nvPr/>
        </p:nvSpPr>
        <p:spPr>
          <a:xfrm>
            <a:off x="7428667" y="5031938"/>
            <a:ext cx="510302" cy="510302"/>
          </a:xfrm>
          <a:prstGeom prst="roundRect">
            <a:avLst>
              <a:gd name="adj" fmla="val 18669"/>
            </a:avLst>
          </a:prstGeom>
          <a:solidFill>
            <a:srgbClr val="E8E8E3"/>
          </a:solidFill>
          <a:ln w="7620">
            <a:solidFill>
              <a:srgbClr val="CECEC9"/>
            </a:solidFill>
            <a:prstDash val="solid"/>
          </a:ln>
        </p:spPr>
      </p:sp>
      <p:pic>
        <p:nvPicPr>
          <p:cNvPr id="9" name="Image 2" descr="preencoded.png">    </p:cNvPr>
          <p:cNvPicPr>
            <a:picLocks noChangeAspect="1"/>
          </p:cNvPicPr>
          <p:nvPr/>
        </p:nvPicPr>
        <p:blipFill>
          <a:blip r:embed="rId3"/>
          <a:stretch>
            <a:fillRect/>
          </a:stretch>
        </p:blipFill>
        <p:spPr>
          <a:xfrm>
            <a:off x="7513737" y="5074444"/>
            <a:ext cx="340162" cy="425291"/>
          </a:xfrm>
          <a:prstGeom prst="rect">
            <a:avLst/>
          </a:prstGeom>
        </p:spPr>
      </p:pic>
      <p:sp>
        <p:nvSpPr>
          <p:cNvPr id="10" name="Text 5"/>
          <p:cNvSpPr/>
          <p:nvPr/>
        </p:nvSpPr>
        <p:spPr>
          <a:xfrm>
            <a:off x="8165783" y="503193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72525"/>
                </a:solidFill>
                <a:latin typeface="Gelasio" pitchFamily="34" charset="0"/>
                <a:ea typeface="Gelasio" pitchFamily="34" charset="-122"/>
                <a:cs typeface="Gelasio" pitchFamily="34" charset="-120"/>
              </a:rPr>
              <a:t>Transfer Learning</a:t>
            </a:r>
            <a:endParaRPr lang="en-US" sz="2200" dirty="0"/>
          </a:p>
        </p:txBody>
      </p:sp>
      <p:sp>
        <p:nvSpPr>
          <p:cNvPr id="11" name="Text 6"/>
          <p:cNvSpPr/>
          <p:nvPr/>
        </p:nvSpPr>
        <p:spPr>
          <a:xfrm>
            <a:off x="8165783" y="5522357"/>
            <a:ext cx="5670947"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Lato" pitchFamily="34" charset="0"/>
                <a:ea typeface="Lato" pitchFamily="34" charset="-122"/>
                <a:cs typeface="Lato" pitchFamily="34" charset="-120"/>
              </a:rPr>
              <a:t>Transfer learning leverages pre-trained models to enhance the performance of deep learning models. It offers a practical way to use existing knowledge and resources to develop accurate and efficient models for lung cancer detection.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02128" y="919758"/>
            <a:ext cx="4970026" cy="6390084"/>
          </a:xfrm>
          <a:prstGeom prst="rect">
            <a:avLst/>
          </a:prstGeom>
        </p:spPr>
      </p:pic>
      <p:sp>
        <p:nvSpPr>
          <p:cNvPr id="4" name="Text 0"/>
          <p:cNvSpPr/>
          <p:nvPr/>
        </p:nvSpPr>
        <p:spPr>
          <a:xfrm>
            <a:off x="722948" y="683300"/>
            <a:ext cx="7698105" cy="1291114"/>
          </a:xfrm>
          <a:prstGeom prst="rect">
            <a:avLst/>
          </a:prstGeom>
          <a:noFill/>
          <a:ln/>
        </p:spPr>
        <p:txBody>
          <a:bodyPr wrap="square" lIns="0" tIns="0" rIns="0" bIns="0" rtlCol="0" anchor="t"/>
          <a:lstStyle/>
          <a:p>
            <a:pPr algn="l" indent="0" marL="0">
              <a:lnSpc>
                <a:spcPts val="5050"/>
              </a:lnSpc>
              <a:buNone/>
            </a:pPr>
            <a:r>
              <a:rPr lang="en-US" sz="4050" dirty="0">
                <a:solidFill>
                  <a:srgbClr val="312F2B"/>
                </a:solidFill>
                <a:latin typeface="Gelasio" pitchFamily="34" charset="0"/>
                <a:ea typeface="Gelasio" pitchFamily="34" charset="-122"/>
                <a:cs typeface="Gelasio" pitchFamily="34" charset="-120"/>
              </a:rPr>
              <a:t>VER-Net: A Novel Transfer Learning Model</a:t>
            </a:r>
            <a:endParaRPr lang="en-US" sz="4050" dirty="0"/>
          </a:p>
        </p:txBody>
      </p:sp>
      <p:sp>
        <p:nvSpPr>
          <p:cNvPr id="5" name="Shape 1"/>
          <p:cNvSpPr/>
          <p:nvPr/>
        </p:nvSpPr>
        <p:spPr>
          <a:xfrm>
            <a:off x="722948" y="2284214"/>
            <a:ext cx="3745825" cy="2858214"/>
          </a:xfrm>
          <a:prstGeom prst="roundRect">
            <a:avLst>
              <a:gd name="adj" fmla="val 3036"/>
            </a:avLst>
          </a:prstGeom>
          <a:solidFill>
            <a:srgbClr val="E8E8E3"/>
          </a:solidFill>
          <a:ln w="7620">
            <a:solidFill>
              <a:srgbClr val="CECEC9"/>
            </a:solidFill>
            <a:prstDash val="solid"/>
          </a:ln>
        </p:spPr>
      </p:sp>
      <p:sp>
        <p:nvSpPr>
          <p:cNvPr id="6" name="Text 2"/>
          <p:cNvSpPr/>
          <p:nvPr/>
        </p:nvSpPr>
        <p:spPr>
          <a:xfrm>
            <a:off x="937141" y="2498408"/>
            <a:ext cx="2582108" cy="322778"/>
          </a:xfrm>
          <a:prstGeom prst="rect">
            <a:avLst/>
          </a:prstGeom>
          <a:noFill/>
          <a:ln/>
        </p:spPr>
        <p:txBody>
          <a:bodyPr wrap="none" lIns="0" tIns="0" rIns="0" bIns="0" rtlCol="0" anchor="t"/>
          <a:lstStyle/>
          <a:p>
            <a:pPr algn="l" indent="0" marL="0">
              <a:lnSpc>
                <a:spcPts val="2500"/>
              </a:lnSpc>
              <a:buNone/>
            </a:pPr>
            <a:r>
              <a:rPr lang="en-US" sz="2000" dirty="0">
                <a:solidFill>
                  <a:srgbClr val="272525"/>
                </a:solidFill>
                <a:latin typeface="Gelasio" pitchFamily="34" charset="0"/>
                <a:ea typeface="Gelasio" pitchFamily="34" charset="-122"/>
                <a:cs typeface="Gelasio" pitchFamily="34" charset="-120"/>
              </a:rPr>
              <a:t>Stacking Models</a:t>
            </a:r>
            <a:endParaRPr lang="en-US" sz="2000" dirty="0"/>
          </a:p>
        </p:txBody>
      </p:sp>
      <p:sp>
        <p:nvSpPr>
          <p:cNvPr id="7" name="Text 3"/>
          <p:cNvSpPr/>
          <p:nvPr/>
        </p:nvSpPr>
        <p:spPr>
          <a:xfrm>
            <a:off x="937141" y="2945130"/>
            <a:ext cx="3317438" cy="1983105"/>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Lato" pitchFamily="34" charset="0"/>
                <a:ea typeface="Lato" pitchFamily="34" charset="-122"/>
                <a:cs typeface="Lato" pitchFamily="34" charset="-120"/>
              </a:rPr>
              <a:t>VER-Net stacks three different transfer learning models (VGG19, EfficientNetB0, and ResNet101) to detect lung cancer using lung CT scan images. This hybrid approach enhances prediction capabilities.</a:t>
            </a:r>
            <a:endParaRPr lang="en-US" sz="1600" dirty="0"/>
          </a:p>
        </p:txBody>
      </p:sp>
      <p:sp>
        <p:nvSpPr>
          <p:cNvPr id="8" name="Shape 4"/>
          <p:cNvSpPr/>
          <p:nvPr/>
        </p:nvSpPr>
        <p:spPr>
          <a:xfrm>
            <a:off x="4675346" y="2284214"/>
            <a:ext cx="3745825" cy="2858214"/>
          </a:xfrm>
          <a:prstGeom prst="roundRect">
            <a:avLst>
              <a:gd name="adj" fmla="val 3036"/>
            </a:avLst>
          </a:prstGeom>
          <a:solidFill>
            <a:srgbClr val="E8E8E3"/>
          </a:solidFill>
          <a:ln w="7620">
            <a:solidFill>
              <a:srgbClr val="CECEC9"/>
            </a:solidFill>
            <a:prstDash val="solid"/>
          </a:ln>
        </p:spPr>
      </p:sp>
      <p:sp>
        <p:nvSpPr>
          <p:cNvPr id="9" name="Text 5"/>
          <p:cNvSpPr/>
          <p:nvPr/>
        </p:nvSpPr>
        <p:spPr>
          <a:xfrm>
            <a:off x="4889540" y="2498408"/>
            <a:ext cx="2582108" cy="322778"/>
          </a:xfrm>
          <a:prstGeom prst="rect">
            <a:avLst/>
          </a:prstGeom>
          <a:noFill/>
          <a:ln/>
        </p:spPr>
        <p:txBody>
          <a:bodyPr wrap="none" lIns="0" tIns="0" rIns="0" bIns="0" rtlCol="0" anchor="t"/>
          <a:lstStyle/>
          <a:p>
            <a:pPr algn="l" indent="0" marL="0">
              <a:lnSpc>
                <a:spcPts val="2500"/>
              </a:lnSpc>
              <a:buNone/>
            </a:pPr>
            <a:r>
              <a:rPr lang="en-US" sz="2000" dirty="0">
                <a:solidFill>
                  <a:srgbClr val="272525"/>
                </a:solidFill>
                <a:latin typeface="Gelasio" pitchFamily="34" charset="0"/>
                <a:ea typeface="Gelasio" pitchFamily="34" charset="-122"/>
                <a:cs typeface="Gelasio" pitchFamily="34" charset="-120"/>
              </a:rPr>
              <a:t>Image Processing</a:t>
            </a:r>
            <a:endParaRPr lang="en-US" sz="2000" dirty="0"/>
          </a:p>
        </p:txBody>
      </p:sp>
      <p:sp>
        <p:nvSpPr>
          <p:cNvPr id="10" name="Text 6"/>
          <p:cNvSpPr/>
          <p:nvPr/>
        </p:nvSpPr>
        <p:spPr>
          <a:xfrm>
            <a:off x="4889540" y="2945130"/>
            <a:ext cx="3317438" cy="1652588"/>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Lato" pitchFamily="34" charset="0"/>
                <a:ea typeface="Lato" pitchFamily="34" charset="-122"/>
                <a:cs typeface="Lato" pitchFamily="34" charset="-120"/>
              </a:rPr>
              <a:t>The model incorporates image preprocessing, data augmentation, and hyperparameter tuning to improve efficacy. The original image dataset is resized to 460x460x3.</a:t>
            </a:r>
            <a:endParaRPr lang="en-US" sz="1600" dirty="0"/>
          </a:p>
        </p:txBody>
      </p:sp>
      <p:sp>
        <p:nvSpPr>
          <p:cNvPr id="11" name="Shape 7"/>
          <p:cNvSpPr/>
          <p:nvPr/>
        </p:nvSpPr>
        <p:spPr>
          <a:xfrm>
            <a:off x="722948" y="5349002"/>
            <a:ext cx="7698105" cy="2197179"/>
          </a:xfrm>
          <a:prstGeom prst="roundRect">
            <a:avLst>
              <a:gd name="adj" fmla="val 3949"/>
            </a:avLst>
          </a:prstGeom>
          <a:solidFill>
            <a:srgbClr val="E8E8E3"/>
          </a:solidFill>
          <a:ln w="7620">
            <a:solidFill>
              <a:srgbClr val="CECEC9"/>
            </a:solidFill>
            <a:prstDash val="solid"/>
          </a:ln>
        </p:spPr>
      </p:sp>
      <p:sp>
        <p:nvSpPr>
          <p:cNvPr id="12" name="Text 8"/>
          <p:cNvSpPr/>
          <p:nvPr/>
        </p:nvSpPr>
        <p:spPr>
          <a:xfrm>
            <a:off x="937141" y="5563195"/>
            <a:ext cx="2582108" cy="322778"/>
          </a:xfrm>
          <a:prstGeom prst="rect">
            <a:avLst/>
          </a:prstGeom>
          <a:noFill/>
          <a:ln/>
        </p:spPr>
        <p:txBody>
          <a:bodyPr wrap="none" lIns="0" tIns="0" rIns="0" bIns="0" rtlCol="0" anchor="t"/>
          <a:lstStyle/>
          <a:p>
            <a:pPr algn="l" indent="0" marL="0">
              <a:lnSpc>
                <a:spcPts val="2500"/>
              </a:lnSpc>
              <a:buNone/>
            </a:pPr>
            <a:r>
              <a:rPr lang="en-US" sz="2000" dirty="0">
                <a:solidFill>
                  <a:srgbClr val="272525"/>
                </a:solidFill>
                <a:latin typeface="Gelasio" pitchFamily="34" charset="0"/>
                <a:ea typeface="Gelasio" pitchFamily="34" charset="-122"/>
                <a:cs typeface="Gelasio" pitchFamily="34" charset="-120"/>
              </a:rPr>
              <a:t>Performance</a:t>
            </a:r>
            <a:endParaRPr lang="en-US" sz="2000" dirty="0"/>
          </a:p>
        </p:txBody>
      </p:sp>
      <p:sp>
        <p:nvSpPr>
          <p:cNvPr id="13" name="Text 9"/>
          <p:cNvSpPr/>
          <p:nvPr/>
        </p:nvSpPr>
        <p:spPr>
          <a:xfrm>
            <a:off x="937141" y="6009918"/>
            <a:ext cx="7269718" cy="1322070"/>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Lato" pitchFamily="34" charset="0"/>
                <a:ea typeface="Lato" pitchFamily="34" charset="-122"/>
                <a:cs typeface="Lato" pitchFamily="34" charset="-120"/>
              </a:rPr>
              <a:t>Experimental results show that VER-Net outperforms other transfer learning models, achieving high accuracy, precision, recall, and F1-score. It is effective for lung cancer detection and potentially useful for other diseases with CT scan images.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386"/>
          </a:xfrm>
          <a:prstGeom prst="rect">
            <a:avLst/>
          </a:prstGeom>
        </p:spPr>
      </p:pic>
      <p:sp>
        <p:nvSpPr>
          <p:cNvPr id="3" name="Text 0"/>
          <p:cNvSpPr/>
          <p:nvPr/>
        </p:nvSpPr>
        <p:spPr>
          <a:xfrm>
            <a:off x="696992" y="547688"/>
            <a:ext cx="7750016" cy="1244679"/>
          </a:xfrm>
          <a:prstGeom prst="rect">
            <a:avLst/>
          </a:prstGeom>
          <a:noFill/>
          <a:ln/>
        </p:spPr>
        <p:txBody>
          <a:bodyPr wrap="square" lIns="0" tIns="0" rIns="0" bIns="0" rtlCol="0" anchor="t"/>
          <a:lstStyle/>
          <a:p>
            <a:pPr algn="l" indent="0" marL="0">
              <a:lnSpc>
                <a:spcPts val="4900"/>
              </a:lnSpc>
              <a:buNone/>
            </a:pPr>
            <a:r>
              <a:rPr lang="en-US" sz="3900" dirty="0">
                <a:solidFill>
                  <a:srgbClr val="312F2B"/>
                </a:solidFill>
                <a:latin typeface="Gelasio" pitchFamily="34" charset="0"/>
                <a:ea typeface="Gelasio" pitchFamily="34" charset="-122"/>
                <a:cs typeface="Gelasio" pitchFamily="34" charset="-120"/>
              </a:rPr>
              <a:t>Research Methodology: Framework</a:t>
            </a:r>
            <a:endParaRPr lang="en-US" sz="3900" dirty="0"/>
          </a:p>
        </p:txBody>
      </p:sp>
      <p:pic>
        <p:nvPicPr>
          <p:cNvPr id="4" name="Image 1" descr="preencoded.png">    </p:cNvPr>
          <p:cNvPicPr>
            <a:picLocks noChangeAspect="1"/>
          </p:cNvPicPr>
          <p:nvPr/>
        </p:nvPicPr>
        <p:blipFill>
          <a:blip r:embed="rId2"/>
          <a:stretch>
            <a:fillRect/>
          </a:stretch>
        </p:blipFill>
        <p:spPr>
          <a:xfrm>
            <a:off x="696992" y="2091095"/>
            <a:ext cx="995720" cy="1194911"/>
          </a:xfrm>
          <a:prstGeom prst="rect">
            <a:avLst/>
          </a:prstGeom>
        </p:spPr>
      </p:pic>
      <p:sp>
        <p:nvSpPr>
          <p:cNvPr id="5" name="Text 1"/>
          <p:cNvSpPr/>
          <p:nvPr/>
        </p:nvSpPr>
        <p:spPr>
          <a:xfrm>
            <a:off x="1991439" y="2290167"/>
            <a:ext cx="2489478" cy="311110"/>
          </a:xfrm>
          <a:prstGeom prst="rect">
            <a:avLst/>
          </a:prstGeom>
          <a:noFill/>
          <a:ln/>
        </p:spPr>
        <p:txBody>
          <a:bodyPr wrap="none" lIns="0" tIns="0" rIns="0" bIns="0" rtlCol="0" anchor="t"/>
          <a:lstStyle/>
          <a:p>
            <a:pPr algn="l" indent="0" marL="0">
              <a:lnSpc>
                <a:spcPts val="2450"/>
              </a:lnSpc>
              <a:buNone/>
            </a:pPr>
            <a:r>
              <a:rPr lang="en-US" sz="1950" dirty="0">
                <a:solidFill>
                  <a:srgbClr val="272525"/>
                </a:solidFill>
                <a:latin typeface="Gelasio" pitchFamily="34" charset="0"/>
                <a:ea typeface="Gelasio" pitchFamily="34" charset="-122"/>
                <a:cs typeface="Gelasio" pitchFamily="34" charset="-120"/>
              </a:rPr>
              <a:t>Image Acquisition</a:t>
            </a:r>
            <a:endParaRPr lang="en-US" sz="1950" dirty="0"/>
          </a:p>
        </p:txBody>
      </p:sp>
      <p:sp>
        <p:nvSpPr>
          <p:cNvPr id="6" name="Text 2"/>
          <p:cNvSpPr/>
          <p:nvPr/>
        </p:nvSpPr>
        <p:spPr>
          <a:xfrm>
            <a:off x="1991439" y="2720697"/>
            <a:ext cx="6455569" cy="318611"/>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Lato" pitchFamily="34" charset="0"/>
                <a:ea typeface="Lato" pitchFamily="34" charset="-122"/>
                <a:cs typeface="Lato" pitchFamily="34" charset="-120"/>
              </a:rPr>
              <a:t>Chest CT scan images are acquired from datasets like Kaggle.</a:t>
            </a:r>
            <a:endParaRPr lang="en-US" sz="1550" dirty="0"/>
          </a:p>
        </p:txBody>
      </p:sp>
      <p:pic>
        <p:nvPicPr>
          <p:cNvPr id="7" name="Image 2" descr="preencoded.png">    </p:cNvPr>
          <p:cNvPicPr>
            <a:picLocks noChangeAspect="1"/>
          </p:cNvPicPr>
          <p:nvPr/>
        </p:nvPicPr>
        <p:blipFill>
          <a:blip r:embed="rId3"/>
          <a:stretch>
            <a:fillRect/>
          </a:stretch>
        </p:blipFill>
        <p:spPr>
          <a:xfrm>
            <a:off x="696992" y="3286006"/>
            <a:ext cx="995720" cy="1465898"/>
          </a:xfrm>
          <a:prstGeom prst="rect">
            <a:avLst/>
          </a:prstGeom>
        </p:spPr>
      </p:pic>
      <p:sp>
        <p:nvSpPr>
          <p:cNvPr id="8" name="Text 3"/>
          <p:cNvSpPr/>
          <p:nvPr/>
        </p:nvSpPr>
        <p:spPr>
          <a:xfrm>
            <a:off x="1991439" y="3485078"/>
            <a:ext cx="3418761" cy="311110"/>
          </a:xfrm>
          <a:prstGeom prst="rect">
            <a:avLst/>
          </a:prstGeom>
          <a:noFill/>
          <a:ln/>
        </p:spPr>
        <p:txBody>
          <a:bodyPr wrap="none" lIns="0" tIns="0" rIns="0" bIns="0" rtlCol="0" anchor="t"/>
          <a:lstStyle/>
          <a:p>
            <a:pPr algn="l" indent="0" marL="0">
              <a:lnSpc>
                <a:spcPts val="2450"/>
              </a:lnSpc>
              <a:buNone/>
            </a:pPr>
            <a:r>
              <a:rPr lang="en-US" sz="1950" dirty="0">
                <a:solidFill>
                  <a:srgbClr val="272525"/>
                </a:solidFill>
                <a:latin typeface="Gelasio" pitchFamily="34" charset="0"/>
                <a:ea typeface="Gelasio" pitchFamily="34" charset="-122"/>
                <a:cs typeface="Gelasio" pitchFamily="34" charset="-120"/>
              </a:rPr>
              <a:t>Preprocessing &amp; Augmentation</a:t>
            </a:r>
            <a:endParaRPr lang="en-US" sz="1950" dirty="0"/>
          </a:p>
        </p:txBody>
      </p:sp>
      <p:sp>
        <p:nvSpPr>
          <p:cNvPr id="9" name="Text 4"/>
          <p:cNvSpPr/>
          <p:nvPr/>
        </p:nvSpPr>
        <p:spPr>
          <a:xfrm>
            <a:off x="1991439" y="3915608"/>
            <a:ext cx="6455569" cy="637223"/>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Lato" pitchFamily="34" charset="0"/>
                <a:ea typeface="Lato" pitchFamily="34" charset="-122"/>
                <a:cs typeface="Lato" pitchFamily="34" charset="-120"/>
              </a:rPr>
              <a:t>Images are preprocessed and augmented to enhance suitability for the experiment.</a:t>
            </a:r>
            <a:endParaRPr lang="en-US" sz="1550" dirty="0"/>
          </a:p>
        </p:txBody>
      </p:sp>
      <p:pic>
        <p:nvPicPr>
          <p:cNvPr id="10" name="Image 3" descr="preencoded.png">    </p:cNvPr>
          <p:cNvPicPr>
            <a:picLocks noChangeAspect="1"/>
          </p:cNvPicPr>
          <p:nvPr/>
        </p:nvPicPr>
        <p:blipFill>
          <a:blip r:embed="rId4"/>
          <a:stretch>
            <a:fillRect/>
          </a:stretch>
        </p:blipFill>
        <p:spPr>
          <a:xfrm>
            <a:off x="696992" y="4751903"/>
            <a:ext cx="995720" cy="1465898"/>
          </a:xfrm>
          <a:prstGeom prst="rect">
            <a:avLst/>
          </a:prstGeom>
        </p:spPr>
      </p:pic>
      <p:sp>
        <p:nvSpPr>
          <p:cNvPr id="11" name="Text 5"/>
          <p:cNvSpPr/>
          <p:nvPr/>
        </p:nvSpPr>
        <p:spPr>
          <a:xfrm>
            <a:off x="1991439" y="4950976"/>
            <a:ext cx="2489478" cy="311110"/>
          </a:xfrm>
          <a:prstGeom prst="rect">
            <a:avLst/>
          </a:prstGeom>
          <a:noFill/>
          <a:ln/>
        </p:spPr>
        <p:txBody>
          <a:bodyPr wrap="none" lIns="0" tIns="0" rIns="0" bIns="0" rtlCol="0" anchor="t"/>
          <a:lstStyle/>
          <a:p>
            <a:pPr algn="l" indent="0" marL="0">
              <a:lnSpc>
                <a:spcPts val="2450"/>
              </a:lnSpc>
              <a:buNone/>
            </a:pPr>
            <a:r>
              <a:rPr lang="en-US" sz="1950" dirty="0">
                <a:solidFill>
                  <a:srgbClr val="272525"/>
                </a:solidFill>
                <a:latin typeface="Gelasio" pitchFamily="34" charset="0"/>
                <a:ea typeface="Gelasio" pitchFamily="34" charset="-122"/>
                <a:cs typeface="Gelasio" pitchFamily="34" charset="-120"/>
              </a:rPr>
              <a:t>Model Building</a:t>
            </a:r>
            <a:endParaRPr lang="en-US" sz="1950" dirty="0"/>
          </a:p>
        </p:txBody>
      </p:sp>
      <p:sp>
        <p:nvSpPr>
          <p:cNvPr id="12" name="Text 6"/>
          <p:cNvSpPr/>
          <p:nvPr/>
        </p:nvSpPr>
        <p:spPr>
          <a:xfrm>
            <a:off x="1991439" y="5381506"/>
            <a:ext cx="6455569" cy="637223"/>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Lato" pitchFamily="34" charset="0"/>
                <a:ea typeface="Lato" pitchFamily="34" charset="-122"/>
                <a:cs typeface="Lato" pitchFamily="34" charset="-120"/>
              </a:rPr>
              <a:t>Top three transfer learning models are selected and stacked to build a new prediction model.</a:t>
            </a:r>
            <a:endParaRPr lang="en-US" sz="1550" dirty="0"/>
          </a:p>
        </p:txBody>
      </p:sp>
      <p:pic>
        <p:nvPicPr>
          <p:cNvPr id="13" name="Image 4" descr="preencoded.png">    </p:cNvPr>
          <p:cNvPicPr>
            <a:picLocks noChangeAspect="1"/>
          </p:cNvPicPr>
          <p:nvPr/>
        </p:nvPicPr>
        <p:blipFill>
          <a:blip r:embed="rId5"/>
          <a:stretch>
            <a:fillRect/>
          </a:stretch>
        </p:blipFill>
        <p:spPr>
          <a:xfrm>
            <a:off x="696992" y="6217801"/>
            <a:ext cx="995720" cy="1465898"/>
          </a:xfrm>
          <a:prstGeom prst="rect">
            <a:avLst/>
          </a:prstGeom>
        </p:spPr>
      </p:pic>
      <p:sp>
        <p:nvSpPr>
          <p:cNvPr id="14" name="Text 7"/>
          <p:cNvSpPr/>
          <p:nvPr/>
        </p:nvSpPr>
        <p:spPr>
          <a:xfrm>
            <a:off x="1991439" y="6416873"/>
            <a:ext cx="2489478" cy="311110"/>
          </a:xfrm>
          <a:prstGeom prst="rect">
            <a:avLst/>
          </a:prstGeom>
          <a:noFill/>
          <a:ln/>
        </p:spPr>
        <p:txBody>
          <a:bodyPr wrap="none" lIns="0" tIns="0" rIns="0" bIns="0" rtlCol="0" anchor="t"/>
          <a:lstStyle/>
          <a:p>
            <a:pPr algn="l" indent="0" marL="0">
              <a:lnSpc>
                <a:spcPts val="2450"/>
              </a:lnSpc>
              <a:buNone/>
            </a:pPr>
            <a:r>
              <a:rPr lang="en-US" sz="1950" dirty="0">
                <a:solidFill>
                  <a:srgbClr val="272525"/>
                </a:solidFill>
                <a:latin typeface="Gelasio" pitchFamily="34" charset="0"/>
                <a:ea typeface="Gelasio" pitchFamily="34" charset="-122"/>
                <a:cs typeface="Gelasio" pitchFamily="34" charset="-120"/>
              </a:rPr>
              <a:t>Training &amp; Validation</a:t>
            </a:r>
            <a:endParaRPr lang="en-US" sz="1950" dirty="0"/>
          </a:p>
        </p:txBody>
      </p:sp>
      <p:sp>
        <p:nvSpPr>
          <p:cNvPr id="15" name="Text 8"/>
          <p:cNvSpPr/>
          <p:nvPr/>
        </p:nvSpPr>
        <p:spPr>
          <a:xfrm>
            <a:off x="1991439" y="6847403"/>
            <a:ext cx="6455569" cy="637223"/>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Lato" pitchFamily="34" charset="0"/>
                <a:ea typeface="Lato" pitchFamily="34" charset="-122"/>
                <a:cs typeface="Lato" pitchFamily="34" charset="-120"/>
              </a:rPr>
              <a:t>The model is trained and validated to classify three cancer classes and a normal class.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358509"/>
            <a:ext cx="9714548" cy="708779"/>
          </a:xfrm>
          <a:prstGeom prst="rect">
            <a:avLst/>
          </a:prstGeom>
          <a:noFill/>
          <a:ln/>
        </p:spPr>
        <p:txBody>
          <a:bodyPr wrap="none" lIns="0" tIns="0" rIns="0" bIns="0" rtlCol="0" anchor="t"/>
          <a:lstStyle/>
          <a:p>
            <a:pPr algn="l" indent="0" marL="0">
              <a:lnSpc>
                <a:spcPts val="5550"/>
              </a:lnSpc>
              <a:buNone/>
            </a:pPr>
            <a:r>
              <a:rPr lang="en-US" sz="4450" dirty="0">
                <a:solidFill>
                  <a:srgbClr val="312F2B"/>
                </a:solidFill>
                <a:latin typeface="Gelasio" pitchFamily="34" charset="0"/>
                <a:ea typeface="Gelasio" pitchFamily="34" charset="-122"/>
                <a:cs typeface="Gelasio" pitchFamily="34" charset="-120"/>
              </a:rPr>
              <a:t>Dataset Description and Preprocessing</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12F2B"/>
                </a:solidFill>
                <a:latin typeface="Gelasio" pitchFamily="34" charset="0"/>
                <a:ea typeface="Gelasio" pitchFamily="34" charset="-122"/>
                <a:cs typeface="Gelasio" pitchFamily="34" charset="-120"/>
              </a:rPr>
              <a:t>Dataset</a:t>
            </a:r>
            <a:endParaRPr lang="en-US" sz="2200" dirty="0"/>
          </a:p>
        </p:txBody>
      </p:sp>
      <p:sp>
        <p:nvSpPr>
          <p:cNvPr id="4" name="Text 2"/>
          <p:cNvSpPr/>
          <p:nvPr/>
        </p:nvSpPr>
        <p:spPr>
          <a:xfrm>
            <a:off x="793790" y="4215408"/>
            <a:ext cx="6244709"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Lato" pitchFamily="34" charset="0"/>
                <a:ea typeface="Lato" pitchFamily="34" charset="-122"/>
                <a:cs typeface="Lato" pitchFamily="34" charset="-120"/>
              </a:rPr>
              <a:t>The dataset contains CT scan images of Adenocarcinoma, Large cell carcinoma, and Squamous cell carcinoma. It consists of 1653 CT images, with 1066 for training, 446 for testing, and 141 for validation.</a:t>
            </a:r>
            <a:endParaRPr lang="en-US" sz="1750" dirty="0"/>
          </a:p>
        </p:txBody>
      </p:sp>
      <p:sp>
        <p:nvSpPr>
          <p:cNvPr id="5" name="Text 3"/>
          <p:cNvSpPr/>
          <p:nvPr/>
        </p:nvSpPr>
        <p:spPr>
          <a:xfrm>
            <a:off x="7599521" y="363426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12F2B"/>
                </a:solidFill>
                <a:latin typeface="Gelasio" pitchFamily="34" charset="0"/>
                <a:ea typeface="Gelasio" pitchFamily="34" charset="-122"/>
                <a:cs typeface="Gelasio" pitchFamily="34" charset="-120"/>
              </a:rPr>
              <a:t>Preprocessing</a:t>
            </a:r>
            <a:endParaRPr lang="en-US" sz="2200" dirty="0"/>
          </a:p>
        </p:txBody>
      </p:sp>
      <p:sp>
        <p:nvSpPr>
          <p:cNvPr id="6" name="Text 4"/>
          <p:cNvSpPr/>
          <p:nvPr/>
        </p:nvSpPr>
        <p:spPr>
          <a:xfrm>
            <a:off x="7599521" y="4215408"/>
            <a:ext cx="6244709"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Lato" pitchFamily="34" charset="0"/>
                <a:ea typeface="Lato" pitchFamily="34" charset="-122"/>
                <a:cs typeface="Lato" pitchFamily="34" charset="-120"/>
              </a:rPr>
              <a:t>Data preprocessing involves image resizing and data augmentation. Images are resized to 460x460, and random oversampling is applied to balance the dataset. Data augmentation includes shear range, zoom range, and flipping.</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3" name="Text 0"/>
          <p:cNvSpPr/>
          <p:nvPr/>
        </p:nvSpPr>
        <p:spPr>
          <a:xfrm>
            <a:off x="4451390" y="1808440"/>
            <a:ext cx="9385221" cy="1417558"/>
          </a:xfrm>
          <a:prstGeom prst="rect">
            <a:avLst/>
          </a:prstGeom>
          <a:noFill/>
          <a:ln/>
        </p:spPr>
        <p:txBody>
          <a:bodyPr wrap="square" lIns="0" tIns="0" rIns="0" bIns="0" rtlCol="0" anchor="t"/>
          <a:lstStyle/>
          <a:p>
            <a:pPr algn="l" indent="0" marL="0">
              <a:lnSpc>
                <a:spcPts val="5550"/>
              </a:lnSpc>
              <a:buNone/>
            </a:pPr>
            <a:r>
              <a:rPr lang="en-US" sz="4450" dirty="0">
                <a:solidFill>
                  <a:srgbClr val="312F2B"/>
                </a:solidFill>
                <a:latin typeface="Gelasio" pitchFamily="34" charset="0"/>
                <a:ea typeface="Gelasio" pitchFamily="34" charset="-122"/>
                <a:cs typeface="Gelasio" pitchFamily="34" charset="-120"/>
              </a:rPr>
              <a:t>Transfer Learning Models Used in VER-Net</a:t>
            </a:r>
            <a:endParaRPr lang="en-US" sz="4450" dirty="0"/>
          </a:p>
        </p:txBody>
      </p:sp>
      <p:pic>
        <p:nvPicPr>
          <p:cNvPr id="4" name="Image 1" descr="preencoded.png">    </p:cNvPr>
          <p:cNvPicPr>
            <a:picLocks noChangeAspect="1"/>
          </p:cNvPicPr>
          <p:nvPr/>
        </p:nvPicPr>
        <p:blipFill>
          <a:blip r:embed="rId2"/>
          <a:stretch>
            <a:fillRect/>
          </a:stretch>
        </p:blipFill>
        <p:spPr>
          <a:xfrm>
            <a:off x="4451390" y="3566160"/>
            <a:ext cx="566976" cy="566976"/>
          </a:xfrm>
          <a:prstGeom prst="rect">
            <a:avLst/>
          </a:prstGeom>
        </p:spPr>
      </p:pic>
      <p:sp>
        <p:nvSpPr>
          <p:cNvPr id="5" name="Text 1"/>
          <p:cNvSpPr/>
          <p:nvPr/>
        </p:nvSpPr>
        <p:spPr>
          <a:xfrm>
            <a:off x="4451390" y="435995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72525"/>
                </a:solidFill>
                <a:latin typeface="Gelasio" pitchFamily="34" charset="0"/>
                <a:ea typeface="Gelasio" pitchFamily="34" charset="-122"/>
                <a:cs typeface="Gelasio" pitchFamily="34" charset="-120"/>
              </a:rPr>
              <a:t>VGG19</a:t>
            </a:r>
            <a:endParaRPr lang="en-US" sz="2200" dirty="0"/>
          </a:p>
        </p:txBody>
      </p:sp>
      <p:pic>
        <p:nvPicPr>
          <p:cNvPr id="6" name="Image 2" descr="preencoded.png">    </p:cNvPr>
          <p:cNvPicPr>
            <a:picLocks noChangeAspect="1"/>
          </p:cNvPicPr>
          <p:nvPr/>
        </p:nvPicPr>
        <p:blipFill>
          <a:blip r:embed="rId3"/>
          <a:stretch>
            <a:fillRect/>
          </a:stretch>
        </p:blipFill>
        <p:spPr>
          <a:xfrm>
            <a:off x="7693104" y="3566160"/>
            <a:ext cx="566976" cy="566976"/>
          </a:xfrm>
          <a:prstGeom prst="rect">
            <a:avLst/>
          </a:prstGeom>
        </p:spPr>
      </p:pic>
      <p:sp>
        <p:nvSpPr>
          <p:cNvPr id="7" name="Text 2"/>
          <p:cNvSpPr/>
          <p:nvPr/>
        </p:nvSpPr>
        <p:spPr>
          <a:xfrm>
            <a:off x="7693104" y="435995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72525"/>
                </a:solidFill>
                <a:latin typeface="Gelasio" pitchFamily="34" charset="0"/>
                <a:ea typeface="Gelasio" pitchFamily="34" charset="-122"/>
                <a:cs typeface="Gelasio" pitchFamily="34" charset="-120"/>
              </a:rPr>
              <a:t>EfficientNetB0</a:t>
            </a:r>
            <a:endParaRPr lang="en-US" sz="2200" dirty="0"/>
          </a:p>
        </p:txBody>
      </p:sp>
      <p:pic>
        <p:nvPicPr>
          <p:cNvPr id="8" name="Image 3" descr="preencoded.png">    </p:cNvPr>
          <p:cNvPicPr>
            <a:picLocks noChangeAspect="1"/>
          </p:cNvPicPr>
          <p:nvPr/>
        </p:nvPicPr>
        <p:blipFill>
          <a:blip r:embed="rId4"/>
          <a:stretch>
            <a:fillRect/>
          </a:stretch>
        </p:blipFill>
        <p:spPr>
          <a:xfrm>
            <a:off x="10934938" y="3566160"/>
            <a:ext cx="566976" cy="566976"/>
          </a:xfrm>
          <a:prstGeom prst="rect">
            <a:avLst/>
          </a:prstGeom>
        </p:spPr>
      </p:pic>
      <p:sp>
        <p:nvSpPr>
          <p:cNvPr id="9" name="Text 3"/>
          <p:cNvSpPr/>
          <p:nvPr/>
        </p:nvSpPr>
        <p:spPr>
          <a:xfrm>
            <a:off x="10934938" y="435995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72525"/>
                </a:solidFill>
                <a:latin typeface="Gelasio" pitchFamily="34" charset="0"/>
                <a:ea typeface="Gelasio" pitchFamily="34" charset="-122"/>
                <a:cs typeface="Gelasio" pitchFamily="34" charset="-120"/>
              </a:rPr>
              <a:t>ResNet101</a:t>
            </a:r>
            <a:endParaRPr lang="en-US" sz="2200" dirty="0"/>
          </a:p>
        </p:txBody>
      </p:sp>
      <p:sp>
        <p:nvSpPr>
          <p:cNvPr id="10" name="Text 4"/>
          <p:cNvSpPr/>
          <p:nvPr/>
        </p:nvSpPr>
        <p:spPr>
          <a:xfrm>
            <a:off x="4451390" y="4969431"/>
            <a:ext cx="9385221"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Lato" pitchFamily="34" charset="0"/>
                <a:ea typeface="Lato" pitchFamily="34" charset="-122"/>
                <a:cs typeface="Lato" pitchFamily="34" charset="-120"/>
              </a:rPr>
              <a:t>VER-Net combines VGG19, EfficientNetB0, and ResNet101. VGG19 has a simple architecture and good performance. EfficientNetB0 balances accuracy and efficiency. ResNet101 uses residual connections to mitigate the vanishing gradient problem, allowing deeper network architecture without compromising performance.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85098" y="616863"/>
            <a:ext cx="11217354" cy="700921"/>
          </a:xfrm>
          <a:prstGeom prst="rect">
            <a:avLst/>
          </a:prstGeom>
          <a:noFill/>
          <a:ln/>
        </p:spPr>
        <p:txBody>
          <a:bodyPr wrap="none" lIns="0" tIns="0" rIns="0" bIns="0" rtlCol="0" anchor="t"/>
          <a:lstStyle/>
          <a:p>
            <a:pPr algn="l" indent="0" marL="0">
              <a:lnSpc>
                <a:spcPts val="5500"/>
              </a:lnSpc>
              <a:buNone/>
            </a:pPr>
            <a:r>
              <a:rPr lang="en-US" sz="4400" dirty="0">
                <a:solidFill>
                  <a:srgbClr val="312F2B"/>
                </a:solidFill>
                <a:latin typeface="Gelasio" pitchFamily="34" charset="0"/>
                <a:ea typeface="Gelasio" pitchFamily="34" charset="-122"/>
                <a:cs typeface="Gelasio" pitchFamily="34" charset="-120"/>
              </a:rPr>
              <a:t>VER-Net Model Architecture and Parameters</a:t>
            </a:r>
            <a:endParaRPr lang="en-US" sz="4400" dirty="0"/>
          </a:p>
        </p:txBody>
      </p:sp>
      <p:sp>
        <p:nvSpPr>
          <p:cNvPr id="3" name="Text 1"/>
          <p:cNvSpPr/>
          <p:nvPr/>
        </p:nvSpPr>
        <p:spPr>
          <a:xfrm>
            <a:off x="1776889" y="3629978"/>
            <a:ext cx="2804160" cy="350401"/>
          </a:xfrm>
          <a:prstGeom prst="rect">
            <a:avLst/>
          </a:prstGeom>
          <a:noFill/>
          <a:ln/>
        </p:spPr>
        <p:txBody>
          <a:bodyPr wrap="none" lIns="0" tIns="0" rIns="0" bIns="0" rtlCol="0" anchor="t"/>
          <a:lstStyle/>
          <a:p>
            <a:pPr algn="r" indent="0" marL="0">
              <a:lnSpc>
                <a:spcPts val="2750"/>
              </a:lnSpc>
              <a:buNone/>
            </a:pPr>
            <a:r>
              <a:rPr lang="en-US" sz="2200" dirty="0">
                <a:solidFill>
                  <a:srgbClr val="272525"/>
                </a:solidFill>
                <a:latin typeface="Gelasio" pitchFamily="34" charset="0"/>
                <a:ea typeface="Gelasio" pitchFamily="34" charset="-122"/>
                <a:cs typeface="Gelasio" pitchFamily="34" charset="-120"/>
              </a:rPr>
              <a:t>Input Shape</a:t>
            </a:r>
            <a:endParaRPr lang="en-US" sz="2200" dirty="0"/>
          </a:p>
        </p:txBody>
      </p:sp>
      <p:sp>
        <p:nvSpPr>
          <p:cNvPr id="4" name="Text 2"/>
          <p:cNvSpPr/>
          <p:nvPr/>
        </p:nvSpPr>
        <p:spPr>
          <a:xfrm>
            <a:off x="785098" y="4114919"/>
            <a:ext cx="3795951" cy="358854"/>
          </a:xfrm>
          <a:prstGeom prst="rect">
            <a:avLst/>
          </a:prstGeom>
          <a:noFill/>
          <a:ln/>
        </p:spPr>
        <p:txBody>
          <a:bodyPr wrap="none" lIns="0" tIns="0" rIns="0" bIns="0" rtlCol="0" anchor="t"/>
          <a:lstStyle/>
          <a:p>
            <a:pPr algn="r" indent="0" marL="0">
              <a:lnSpc>
                <a:spcPts val="2800"/>
              </a:lnSpc>
              <a:buNone/>
            </a:pPr>
            <a:r>
              <a:rPr lang="en-US" sz="1750" dirty="0">
                <a:solidFill>
                  <a:srgbClr val="272525"/>
                </a:solidFill>
                <a:latin typeface="Lato" pitchFamily="34" charset="0"/>
                <a:ea typeface="Lato" pitchFamily="34" charset="-122"/>
                <a:cs typeface="Lato" pitchFamily="34" charset="-120"/>
              </a:rPr>
              <a:t>460x460x3</a:t>
            </a:r>
            <a:endParaRPr lang="en-US" sz="1750" dirty="0"/>
          </a:p>
        </p:txBody>
      </p:sp>
      <p:pic>
        <p:nvPicPr>
          <p:cNvPr id="5" name="Image 0" descr="preencoded.png">    </p:cNvPr>
          <p:cNvPicPr>
            <a:picLocks noChangeAspect="1"/>
          </p:cNvPicPr>
          <p:nvPr/>
        </p:nvPicPr>
        <p:blipFill>
          <a:blip r:embed="rId1"/>
          <a:stretch>
            <a:fillRect/>
          </a:stretch>
        </p:blipFill>
        <p:spPr>
          <a:xfrm>
            <a:off x="5029676" y="1766411"/>
            <a:ext cx="4571048" cy="4571048"/>
          </a:xfrm>
          <a:prstGeom prst="rect">
            <a:avLst/>
          </a:prstGeom>
        </p:spPr>
      </p:pic>
      <p:sp>
        <p:nvSpPr>
          <p:cNvPr id="6" name="Text 3"/>
          <p:cNvSpPr/>
          <p:nvPr/>
        </p:nvSpPr>
        <p:spPr>
          <a:xfrm>
            <a:off x="5547360" y="3842147"/>
            <a:ext cx="335637" cy="419576"/>
          </a:xfrm>
          <a:prstGeom prst="rect">
            <a:avLst/>
          </a:prstGeom>
          <a:noFill/>
          <a:ln/>
        </p:spPr>
        <p:txBody>
          <a:bodyPr wrap="none" lIns="0" tIns="0" rIns="0" bIns="0" rtlCol="0" anchor="t"/>
          <a:lstStyle/>
          <a:p>
            <a:pPr algn="l" indent="0" marL="0">
              <a:lnSpc>
                <a:spcPts val="4200"/>
              </a:lnSpc>
              <a:buNone/>
            </a:pPr>
            <a:r>
              <a:rPr lang="en-US" sz="2600" dirty="0">
                <a:solidFill>
                  <a:srgbClr val="272525"/>
                </a:solidFill>
                <a:latin typeface="Gelasio" pitchFamily="34" charset="0"/>
                <a:ea typeface="Gelasio" pitchFamily="34" charset="-122"/>
                <a:cs typeface="Gelasio" pitchFamily="34" charset="-120"/>
              </a:rPr>
              <a:t>1</a:t>
            </a:r>
            <a:endParaRPr lang="en-US" sz="2600" dirty="0"/>
          </a:p>
        </p:txBody>
      </p:sp>
      <p:sp>
        <p:nvSpPr>
          <p:cNvPr id="7" name="Text 4"/>
          <p:cNvSpPr/>
          <p:nvPr/>
        </p:nvSpPr>
        <p:spPr>
          <a:xfrm>
            <a:off x="9937194" y="2133957"/>
            <a:ext cx="2804160" cy="350401"/>
          </a:xfrm>
          <a:prstGeom prst="rect">
            <a:avLst/>
          </a:prstGeom>
          <a:noFill/>
          <a:ln/>
        </p:spPr>
        <p:txBody>
          <a:bodyPr wrap="none" lIns="0" tIns="0" rIns="0" bIns="0" rtlCol="0" anchor="t"/>
          <a:lstStyle/>
          <a:p>
            <a:pPr algn="l" indent="0" marL="0">
              <a:lnSpc>
                <a:spcPts val="2750"/>
              </a:lnSpc>
              <a:buNone/>
            </a:pPr>
            <a:r>
              <a:rPr lang="en-US" sz="2200" dirty="0">
                <a:solidFill>
                  <a:srgbClr val="272525"/>
                </a:solidFill>
                <a:latin typeface="Gelasio" pitchFamily="34" charset="0"/>
                <a:ea typeface="Gelasio" pitchFamily="34" charset="-122"/>
                <a:cs typeface="Gelasio" pitchFamily="34" charset="-120"/>
              </a:rPr>
              <a:t>Output Classes</a:t>
            </a:r>
            <a:endParaRPr lang="en-US" sz="2200" dirty="0"/>
          </a:p>
        </p:txBody>
      </p:sp>
      <p:sp>
        <p:nvSpPr>
          <p:cNvPr id="8" name="Text 5"/>
          <p:cNvSpPr/>
          <p:nvPr/>
        </p:nvSpPr>
        <p:spPr>
          <a:xfrm>
            <a:off x="9937194" y="2618899"/>
            <a:ext cx="3908107" cy="1076563"/>
          </a:xfrm>
          <a:prstGeom prst="rect">
            <a:avLst/>
          </a:prstGeom>
          <a:noFill/>
          <a:ln/>
        </p:spPr>
        <p:txBody>
          <a:bodyPr wrap="square" lIns="0" tIns="0" rIns="0" bIns="0" rtlCol="0" anchor="t"/>
          <a:lstStyle/>
          <a:p>
            <a:pPr algn="l" indent="0" marL="0">
              <a:lnSpc>
                <a:spcPts val="2800"/>
              </a:lnSpc>
              <a:buNone/>
            </a:pPr>
            <a:r>
              <a:rPr lang="en-US" sz="1750" dirty="0">
                <a:solidFill>
                  <a:srgbClr val="272525"/>
                </a:solidFill>
                <a:latin typeface="Lato" pitchFamily="34" charset="0"/>
                <a:ea typeface="Lato" pitchFamily="34" charset="-122"/>
                <a:cs typeface="Lato" pitchFamily="34" charset="-120"/>
              </a:rPr>
              <a:t>Four (Adenocarcinoma, Large cell carcinoma, Squamous cell carcinoma, Normal)</a:t>
            </a:r>
            <a:endParaRPr lang="en-US" sz="1750" dirty="0"/>
          </a:p>
        </p:txBody>
      </p:sp>
      <p:pic>
        <p:nvPicPr>
          <p:cNvPr id="9" name="Image 1" descr="preencoded.png">    </p:cNvPr>
          <p:cNvPicPr>
            <a:picLocks noChangeAspect="1"/>
          </p:cNvPicPr>
          <p:nvPr/>
        </p:nvPicPr>
        <p:blipFill>
          <a:blip r:embed="rId2"/>
          <a:stretch>
            <a:fillRect/>
          </a:stretch>
        </p:blipFill>
        <p:spPr>
          <a:xfrm>
            <a:off x="5029676" y="1766411"/>
            <a:ext cx="4571048" cy="4571048"/>
          </a:xfrm>
          <a:prstGeom prst="rect">
            <a:avLst/>
          </a:prstGeom>
        </p:spPr>
      </p:pic>
      <p:sp>
        <p:nvSpPr>
          <p:cNvPr id="10" name="Text 6"/>
          <p:cNvSpPr/>
          <p:nvPr/>
        </p:nvSpPr>
        <p:spPr>
          <a:xfrm>
            <a:off x="7947184" y="2456617"/>
            <a:ext cx="335637" cy="419576"/>
          </a:xfrm>
          <a:prstGeom prst="rect">
            <a:avLst/>
          </a:prstGeom>
          <a:noFill/>
          <a:ln/>
        </p:spPr>
        <p:txBody>
          <a:bodyPr wrap="none" lIns="0" tIns="0" rIns="0" bIns="0" rtlCol="0" anchor="t"/>
          <a:lstStyle/>
          <a:p>
            <a:pPr algn="l" indent="0" marL="0">
              <a:lnSpc>
                <a:spcPts val="4200"/>
              </a:lnSpc>
              <a:buNone/>
            </a:pPr>
            <a:r>
              <a:rPr lang="en-US" sz="2600" dirty="0">
                <a:solidFill>
                  <a:srgbClr val="272525"/>
                </a:solidFill>
                <a:latin typeface="Gelasio" pitchFamily="34" charset="0"/>
                <a:ea typeface="Gelasio" pitchFamily="34" charset="-122"/>
                <a:cs typeface="Gelasio" pitchFamily="34" charset="-120"/>
              </a:rPr>
              <a:t>2</a:t>
            </a:r>
            <a:endParaRPr lang="en-US" sz="2600" dirty="0"/>
          </a:p>
        </p:txBody>
      </p:sp>
      <p:sp>
        <p:nvSpPr>
          <p:cNvPr id="11" name="Text 7"/>
          <p:cNvSpPr/>
          <p:nvPr/>
        </p:nvSpPr>
        <p:spPr>
          <a:xfrm>
            <a:off x="9937194" y="4767143"/>
            <a:ext cx="2804160" cy="350401"/>
          </a:xfrm>
          <a:prstGeom prst="rect">
            <a:avLst/>
          </a:prstGeom>
          <a:noFill/>
          <a:ln/>
        </p:spPr>
        <p:txBody>
          <a:bodyPr wrap="none" lIns="0" tIns="0" rIns="0" bIns="0" rtlCol="0" anchor="t"/>
          <a:lstStyle/>
          <a:p>
            <a:pPr algn="l" indent="0" marL="0">
              <a:lnSpc>
                <a:spcPts val="2750"/>
              </a:lnSpc>
              <a:buNone/>
            </a:pPr>
            <a:r>
              <a:rPr lang="en-US" sz="2200" dirty="0">
                <a:solidFill>
                  <a:srgbClr val="272525"/>
                </a:solidFill>
                <a:latin typeface="Gelasio" pitchFamily="34" charset="0"/>
                <a:ea typeface="Gelasio" pitchFamily="34" charset="-122"/>
                <a:cs typeface="Gelasio" pitchFamily="34" charset="-120"/>
              </a:rPr>
              <a:t>Dense Layers</a:t>
            </a:r>
            <a:endParaRPr lang="en-US" sz="2200" dirty="0"/>
          </a:p>
        </p:txBody>
      </p:sp>
      <p:sp>
        <p:nvSpPr>
          <p:cNvPr id="12" name="Text 8"/>
          <p:cNvSpPr/>
          <p:nvPr/>
        </p:nvSpPr>
        <p:spPr>
          <a:xfrm>
            <a:off x="9937194" y="5252085"/>
            <a:ext cx="3908107" cy="717709"/>
          </a:xfrm>
          <a:prstGeom prst="rect">
            <a:avLst/>
          </a:prstGeom>
          <a:noFill/>
          <a:ln/>
        </p:spPr>
        <p:txBody>
          <a:bodyPr wrap="square" lIns="0" tIns="0" rIns="0" bIns="0" rtlCol="0" anchor="t"/>
          <a:lstStyle/>
          <a:p>
            <a:pPr algn="l" indent="0" marL="0">
              <a:lnSpc>
                <a:spcPts val="2800"/>
              </a:lnSpc>
              <a:buNone/>
            </a:pPr>
            <a:r>
              <a:rPr lang="en-US" sz="1750" dirty="0">
                <a:solidFill>
                  <a:srgbClr val="272525"/>
                </a:solidFill>
                <a:latin typeface="Lato" pitchFamily="34" charset="0"/>
                <a:ea typeface="Lato" pitchFamily="34" charset="-122"/>
                <a:cs typeface="Lato" pitchFamily="34" charset="-120"/>
              </a:rPr>
              <a:t>Three dense layers for three stacked transfer learning models</a:t>
            </a:r>
            <a:endParaRPr lang="en-US" sz="1750" dirty="0"/>
          </a:p>
        </p:txBody>
      </p:sp>
      <p:pic>
        <p:nvPicPr>
          <p:cNvPr id="13" name="Image 2" descr="preencoded.png">    </p:cNvPr>
          <p:cNvPicPr>
            <a:picLocks noChangeAspect="1"/>
          </p:cNvPicPr>
          <p:nvPr/>
        </p:nvPicPr>
        <p:blipFill>
          <a:blip r:embed="rId3"/>
          <a:stretch>
            <a:fillRect/>
          </a:stretch>
        </p:blipFill>
        <p:spPr>
          <a:xfrm>
            <a:off x="5029676" y="1766411"/>
            <a:ext cx="4571048" cy="4571048"/>
          </a:xfrm>
          <a:prstGeom prst="rect">
            <a:avLst/>
          </a:prstGeom>
        </p:spPr>
      </p:pic>
      <p:sp>
        <p:nvSpPr>
          <p:cNvPr id="14" name="Text 9"/>
          <p:cNvSpPr/>
          <p:nvPr/>
        </p:nvSpPr>
        <p:spPr>
          <a:xfrm>
            <a:off x="7947184" y="5227558"/>
            <a:ext cx="335637" cy="419576"/>
          </a:xfrm>
          <a:prstGeom prst="rect">
            <a:avLst/>
          </a:prstGeom>
          <a:noFill/>
          <a:ln/>
        </p:spPr>
        <p:txBody>
          <a:bodyPr wrap="none" lIns="0" tIns="0" rIns="0" bIns="0" rtlCol="0" anchor="t"/>
          <a:lstStyle/>
          <a:p>
            <a:pPr algn="l" indent="0" marL="0">
              <a:lnSpc>
                <a:spcPts val="4200"/>
              </a:lnSpc>
              <a:buNone/>
            </a:pPr>
            <a:r>
              <a:rPr lang="en-US" sz="2600" dirty="0">
                <a:solidFill>
                  <a:srgbClr val="272525"/>
                </a:solidFill>
                <a:latin typeface="Gelasio" pitchFamily="34" charset="0"/>
                <a:ea typeface="Gelasio" pitchFamily="34" charset="-122"/>
                <a:cs typeface="Gelasio" pitchFamily="34" charset="-120"/>
              </a:rPr>
              <a:t>3</a:t>
            </a:r>
            <a:endParaRPr lang="en-US" sz="2600" dirty="0"/>
          </a:p>
        </p:txBody>
      </p:sp>
      <p:sp>
        <p:nvSpPr>
          <p:cNvPr id="15" name="Text 10"/>
          <p:cNvSpPr/>
          <p:nvPr/>
        </p:nvSpPr>
        <p:spPr>
          <a:xfrm>
            <a:off x="785098" y="6589752"/>
            <a:ext cx="13060204" cy="1076563"/>
          </a:xfrm>
          <a:prstGeom prst="rect">
            <a:avLst/>
          </a:prstGeom>
          <a:noFill/>
          <a:ln/>
        </p:spPr>
        <p:txBody>
          <a:bodyPr wrap="square" lIns="0" tIns="0" rIns="0" bIns="0" rtlCol="0" anchor="t"/>
          <a:lstStyle/>
          <a:p>
            <a:pPr algn="l" indent="0" marL="0">
              <a:lnSpc>
                <a:spcPts val="2800"/>
              </a:lnSpc>
              <a:buNone/>
            </a:pPr>
            <a:r>
              <a:rPr lang="en-US" sz="1750" dirty="0">
                <a:solidFill>
                  <a:srgbClr val="272525"/>
                </a:solidFill>
                <a:latin typeface="Lato" pitchFamily="34" charset="0"/>
                <a:ea typeface="Lato" pitchFamily="34" charset="-122"/>
                <a:cs typeface="Lato" pitchFamily="34" charset="-120"/>
              </a:rPr>
              <a:t>The architecture maps the input shape to four classes as output. The model uses three different dense layers for the stacked transfer learning models. Key hyperparameters include Adam and RMSprop optimizers, a learning rate of 0.001, and categorical cross-entropy loss function.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177058"/>
            <a:ext cx="12069008" cy="708779"/>
          </a:xfrm>
          <a:prstGeom prst="rect">
            <a:avLst/>
          </a:prstGeom>
          <a:noFill/>
          <a:ln/>
        </p:spPr>
        <p:txBody>
          <a:bodyPr wrap="none" lIns="0" tIns="0" rIns="0" bIns="0" rtlCol="0" anchor="t"/>
          <a:lstStyle/>
          <a:p>
            <a:pPr algn="l" indent="0" marL="0">
              <a:lnSpc>
                <a:spcPts val="5550"/>
              </a:lnSpc>
              <a:buNone/>
            </a:pPr>
            <a:r>
              <a:rPr lang="en-US" sz="4450" dirty="0">
                <a:solidFill>
                  <a:srgbClr val="312F2B"/>
                </a:solidFill>
                <a:latin typeface="Gelasio" pitchFamily="34" charset="0"/>
                <a:ea typeface="Gelasio" pitchFamily="34" charset="-122"/>
                <a:cs typeface="Gelasio" pitchFamily="34" charset="-120"/>
              </a:rPr>
              <a:t>Experimental Results and Performance Analysis</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12F2B"/>
                </a:solidFill>
                <a:latin typeface="Gelasio" pitchFamily="34" charset="0"/>
                <a:ea typeface="Gelasio" pitchFamily="34" charset="-122"/>
                <a:cs typeface="Gelasio" pitchFamily="34" charset="-120"/>
              </a:rPr>
              <a:t>Accuracy &amp; Loss</a:t>
            </a:r>
            <a:endParaRPr lang="en-US" sz="2200" dirty="0"/>
          </a:p>
        </p:txBody>
      </p:sp>
      <p:sp>
        <p:nvSpPr>
          <p:cNvPr id="4" name="Text 2"/>
          <p:cNvSpPr/>
          <p:nvPr/>
        </p:nvSpPr>
        <p:spPr>
          <a:xfrm>
            <a:off x="793790" y="4033957"/>
            <a:ext cx="6244709"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Lato" pitchFamily="34" charset="0"/>
                <a:ea typeface="Lato" pitchFamily="34" charset="-122"/>
                <a:cs typeface="Lato" pitchFamily="34" charset="-120"/>
              </a:rPr>
              <a:t>VER-Net achieved the highest testing accuracy of 91% and the lowest testing loss of 0.34%. Both accuracy and loss for validation/testing converge approximately after 20 epochs, indicating effective training without significant underfitting or overfitting.</a:t>
            </a:r>
            <a:endParaRPr lang="en-US" sz="1750" dirty="0"/>
          </a:p>
        </p:txBody>
      </p:sp>
      <p:sp>
        <p:nvSpPr>
          <p:cNvPr id="5" name="Text 3"/>
          <p:cNvSpPr/>
          <p:nvPr/>
        </p:nvSpPr>
        <p:spPr>
          <a:xfrm>
            <a:off x="7599521" y="345281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312F2B"/>
                </a:solidFill>
                <a:latin typeface="Gelasio" pitchFamily="34" charset="0"/>
                <a:ea typeface="Gelasio" pitchFamily="34" charset="-122"/>
                <a:cs typeface="Gelasio" pitchFamily="34" charset="-120"/>
              </a:rPr>
              <a:t>Comparison</a:t>
            </a:r>
            <a:endParaRPr lang="en-US" sz="2200" dirty="0"/>
          </a:p>
        </p:txBody>
      </p:sp>
      <p:sp>
        <p:nvSpPr>
          <p:cNvPr id="6" name="Text 4"/>
          <p:cNvSpPr/>
          <p:nvPr/>
        </p:nvSpPr>
        <p:spPr>
          <a:xfrm>
            <a:off x="7599521" y="4033957"/>
            <a:ext cx="6244709"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Lato" pitchFamily="34" charset="0"/>
                <a:ea typeface="Lato" pitchFamily="34" charset="-122"/>
                <a:cs typeface="Lato" pitchFamily="34" charset="-120"/>
              </a:rPr>
              <a:t>VER-Net outperformed other models in precision, recall, and F1-score. It also showed lower variations across classes, suggesting balanced effectiveness. Compared to recent literature, VER-Net demonstrates competitive accuracy in lung cancer detection.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2025-04-06T05:37:03Z</dcterms:created>
  <dcterms:modified xsi:type="dcterms:W3CDTF">2025-04-06T05:37:03Z</dcterms:modified>
</cp:coreProperties>
</file>